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AC40F9-8963-45D4-85B9-657EA6F43350}">
          <p14:sldIdLst>
            <p14:sldId id="256"/>
            <p14:sldId id="257"/>
          </p14:sldIdLst>
        </p14:section>
        <p14:section name="Introduction" id="{CC116228-6621-48F8-BB5D-3CD82B8843F8}">
          <p14:sldIdLst>
            <p14:sldId id="258"/>
            <p14:sldId id="260"/>
            <p14:sldId id="261"/>
            <p14:sldId id="262"/>
          </p14:sldIdLst>
        </p14:section>
        <p14:section name="Research question" id="{40595498-B093-4AF3-AD50-6738732260B8}">
          <p14:sldIdLst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Methods" id="{9F1E49F7-31D4-4B2C-91EA-00D37974F984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5"/>
          </p14:sldIdLst>
        </p14:section>
        <p14:section name="Results" id="{4E26B1DE-2DEA-47A2-886F-E9B889CE70AD}">
          <p14:sldIdLst>
            <p14:sldId id="286"/>
            <p14:sldId id="287"/>
            <p14:sldId id="288"/>
            <p14:sldId id="289"/>
            <p14:sldId id="290"/>
          </p14:sldIdLst>
        </p14:section>
        <p14:section name="Conclusions" id="{593030CA-6E05-4D90-ACBA-2074842B02F7}">
          <p14:sldIdLst>
            <p14:sldId id="291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0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499DB-16F1-433D-8D7D-F3B6EB258792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CBCC-1019-41D3-B998-CB2BEEBCBD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08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59197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b="0" dirty="0">
              <a:latin typeface="Helvetica" pitchFamily="2" charset="0"/>
            </a:endParaRP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222F62A-03CC-46A9-9675-2908BA85E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2" y="354966"/>
            <a:ext cx="3196489" cy="59723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0D10A8-A015-4C1A-9D7A-42DF1E09BA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1" y="4616247"/>
            <a:ext cx="9144000" cy="1281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74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236B-F3E7-4ADA-B004-A93229AF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30A2E-EFAD-465D-AA2B-8708D54E6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A378A-4E42-464E-A9AD-C05CB8CEC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A1508-F650-41C4-84E2-1F7A2AD3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D530C-7A45-411A-9DE5-0909FA78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CE824-2014-4844-91A3-A74E43C7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42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6C88-AB81-4201-BB8B-BC05882B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6397F-ACB7-4C0E-AC16-ED445188E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1F727-7EE4-40B6-A811-229D69798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959E-999E-469C-B6DF-BDA4AAA8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F4182-726C-44C6-AEBC-4074925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73A7-411C-4185-A6AA-AA939929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5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9927-0A7D-4064-B554-CB014B5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CB013-760C-4B07-8EE4-9C26E0CFC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8EB7E-13BA-475C-83FE-654D5FF3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BDCEA-4DD7-4C0F-B4D8-0966305B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37A0-00EF-4B9D-8D0A-68923E19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45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EBD16-46E0-4870-9C18-B6F606EF8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BFA76-5FD6-4DF0-8D6F-7D60CFFD2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10F6-93FE-4CCB-BDF2-6248BD98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20F8-2CB5-48DD-82BE-7D18630C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326D-0A7F-4AB0-BD1D-15DFCE26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35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b="0" dirty="0">
                <a:latin typeface="Helvetica" pitchFamily="2" charset="0"/>
              </a:rPr>
              <a:t>CDT in Geospatial Systems</a:t>
            </a:r>
          </a:p>
          <a:p>
            <a:pPr algn="l"/>
            <a:r>
              <a:rPr lang="en-GB" b="0" dirty="0">
                <a:latin typeface="Helvetica" pitchFamily="2" charset="0"/>
              </a:rPr>
              <a:t>Newcastle University, UK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222F62A-03CC-46A9-9675-2908BA85E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2" y="354966"/>
            <a:ext cx="3196489" cy="59723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31AD814-0FAD-4096-826B-2CD6FEFA7DBA}"/>
              </a:ext>
            </a:extLst>
          </p:cNvPr>
          <p:cNvSpPr txBox="1">
            <a:spLocks/>
          </p:cNvSpPr>
          <p:nvPr userDrawn="1"/>
        </p:nvSpPr>
        <p:spPr>
          <a:xfrm>
            <a:off x="1393372" y="44818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latin typeface="Helvetica" pitchFamily="2" charset="0"/>
              </a:rPr>
              <a:t>c.peiret-garcia2@ncl.ac.uk</a:t>
            </a:r>
          </a:p>
          <a:p>
            <a:pPr algn="r"/>
            <a:r>
              <a:rPr lang="en-GB" dirty="0">
                <a:latin typeface="Helvetica" pitchFamily="2" charset="0"/>
              </a:rPr>
              <a:t>@cpeiretgarcia</a:t>
            </a:r>
          </a:p>
          <a:p>
            <a:pPr algn="r"/>
            <a:r>
              <a:rPr lang="en-GB" dirty="0" err="1">
                <a:latin typeface="Helvetica" pitchFamily="2" charset="0"/>
              </a:rPr>
              <a:t>cpeiret</a:t>
            </a:r>
            <a:endParaRPr lang="en-GB" dirty="0">
              <a:latin typeface="Helvetica" pitchFamily="2" charset="0"/>
            </a:endParaRPr>
          </a:p>
        </p:txBody>
      </p:sp>
      <p:pic>
        <p:nvPicPr>
          <p:cNvPr id="11" name="Picture 2" descr="Email Icon Black Simple transparent PNG - StickPNG">
            <a:extLst>
              <a:ext uri="{FF2B5EF4-FFF2-40B4-BE49-F238E27FC236}">
                <a16:creationId xmlns:a16="http://schemas.microsoft.com/office/drawing/2014/main" id="{9FBF5BE9-A119-484C-AB21-E1F2A4657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371263"/>
            <a:ext cx="597234" cy="5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witter Logo transparent PNG - StickPNG">
            <a:extLst>
              <a:ext uri="{FF2B5EF4-FFF2-40B4-BE49-F238E27FC236}">
                <a16:creationId xmlns:a16="http://schemas.microsoft.com/office/drawing/2014/main" id="{44B8EA27-E328-4FC7-BAFE-C932AF550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829887"/>
            <a:ext cx="653316" cy="65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Github Logo - Free social media icons">
            <a:extLst>
              <a:ext uri="{FF2B5EF4-FFF2-40B4-BE49-F238E27FC236}">
                <a16:creationId xmlns:a16="http://schemas.microsoft.com/office/drawing/2014/main" id="{52A6B4C1-42CB-4A30-84A4-C67E002000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354" y="5454944"/>
            <a:ext cx="391886" cy="3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A876-4EF3-4A0B-A6E3-ED19C1F47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037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Index item 1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760AAC-7A85-4C8A-ACF3-82FF5DE1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BF3AD-CFA6-45FF-BA3B-0A79843E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535EA-2847-48E0-9AB8-97FC5289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34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73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sz="4000"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43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7F0B-69FD-481D-BFA2-D8F3952F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426A-41FA-404A-B38B-B3DC79BF9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09F70-9CEF-43C8-91B5-54ED5179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403ED-C868-447B-B776-29A03CEC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7A9B6-26F3-4AE9-9B98-234A6830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1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8480-CCBC-407D-BDEF-592B0E4D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37C0-D404-4AF9-A848-9E58243EF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8C98D-D1A0-48A7-8B77-8B3EE0DB0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F68C0-8CCC-4C2A-B659-F049FF6D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8B687-951B-4AB0-A678-C682321E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1B655-C9AE-4153-8ED2-DE4AA99C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24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56A2-004B-4314-9505-BE473BD7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62E1-3406-4F5B-A13F-A08000BB4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AA991-49C4-42E3-8C57-7159E4FF6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05C9E-CAB5-4F67-8C4D-84BE3DAC2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D7BDE-886C-4B7E-995E-41BB5033A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C5B74-1CF6-40E4-87D1-13E6FEC3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80799-03B6-4EBD-A70C-900F3C46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75BDC-9928-4F28-B239-F61F5952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37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11B5-8993-427F-9773-17684D79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41233-44DE-41F3-B28D-B1DACB5B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21475-62CF-4ABD-AD0A-352BA2EF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4C64-CC01-4B2D-A830-0B09CD69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7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59D9-A2BB-4239-B442-EF8DA433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5D287-AB9B-4050-918A-CAE2D8F8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00F2C-FBF7-4491-9D91-844C864C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9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531E7-F5CE-4ED7-9A3F-883C2854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256E2-664B-4C85-B40B-7780179A2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B9AC-F04C-42D5-A134-8A81C8236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77E5F-A4C4-4400-8EC6-71A757C74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C5068-5764-4573-8CCF-8576963F1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58E363-FF4C-4934-BF18-A6CCE05F1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0815"/>
            <a:ext cx="9144000" cy="1509893"/>
          </a:xfrm>
        </p:spPr>
        <p:txBody>
          <a:bodyPr>
            <a:normAutofit/>
          </a:bodyPr>
          <a:lstStyle/>
          <a:p>
            <a:r>
              <a:rPr lang="en-GB" dirty="0"/>
              <a:t>Assessing the impact of urban form on accessibility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CB025D-6425-408F-8ACA-ED59CE912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1140"/>
            <a:ext cx="9144000" cy="2387600"/>
          </a:xfrm>
        </p:spPr>
        <p:txBody>
          <a:bodyPr/>
          <a:lstStyle/>
          <a:p>
            <a:r>
              <a:rPr lang="en-GB" dirty="0"/>
              <a:t>Cities in shape: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89CF67-B945-4743-B8AE-E664CB4F1EC7}"/>
              </a:ext>
            </a:extLst>
          </p:cNvPr>
          <p:cNvSpPr txBox="1">
            <a:spLocks/>
          </p:cNvSpPr>
          <p:nvPr/>
        </p:nvSpPr>
        <p:spPr>
          <a:xfrm>
            <a:off x="1654628" y="46270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dirty="0">
                <a:latin typeface="Helvetica" pitchFamily="2" charset="0"/>
              </a:rPr>
              <a:t>Prof. Rachel Franklin</a:t>
            </a:r>
          </a:p>
          <a:p>
            <a:pPr algn="l"/>
            <a:r>
              <a:rPr lang="en-GB" dirty="0" err="1">
                <a:latin typeface="Helvetica" pitchFamily="2" charset="0"/>
              </a:rPr>
              <a:t>Dr.</a:t>
            </a:r>
            <a:r>
              <a:rPr lang="en-GB" dirty="0">
                <a:latin typeface="Helvetica" pitchFamily="2" charset="0"/>
              </a:rPr>
              <a:t> Alistair Ford</a:t>
            </a:r>
          </a:p>
          <a:p>
            <a:pPr algn="l"/>
            <a:r>
              <a:rPr lang="en-GB" dirty="0" err="1">
                <a:latin typeface="Helvetica" pitchFamily="2" charset="0"/>
              </a:rPr>
              <a:t>Dr.</a:t>
            </a:r>
            <a:r>
              <a:rPr lang="en-GB" dirty="0">
                <a:latin typeface="Helvetica" pitchFamily="2" charset="0"/>
              </a:rPr>
              <a:t> Joe Matthews</a:t>
            </a:r>
          </a:p>
        </p:txBody>
      </p:sp>
    </p:spTree>
    <p:extLst>
      <p:ext uri="{BB962C8B-B14F-4D97-AF65-F5344CB8AC3E}">
        <p14:creationId xmlns:p14="http://schemas.microsoft.com/office/powerpoint/2010/main" val="171068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4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8C0E6-9DE9-465D-84C3-1ABE8AE41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912" y="1562895"/>
            <a:ext cx="97821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Multi-city comparisons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Detailed urban form characterisation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Comprehensive routing algorithm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Demographic profiling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Innovative destination selection method</a:t>
            </a:r>
          </a:p>
        </p:txBody>
      </p:sp>
    </p:spTree>
    <p:extLst>
      <p:ext uri="{BB962C8B-B14F-4D97-AF65-F5344CB8AC3E}">
        <p14:creationId xmlns:p14="http://schemas.microsoft.com/office/powerpoint/2010/main" val="394626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Multi-city comparisons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Detailed urban form characterisation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Comprehensive routing algorithm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Demographic profiling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Innovative destination selection method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AD022F-E266-4C4A-A6D7-E4D2F704C976}"/>
              </a:ext>
            </a:extLst>
          </p:cNvPr>
          <p:cNvSpPr txBox="1">
            <a:spLocks/>
          </p:cNvSpPr>
          <p:nvPr/>
        </p:nvSpPr>
        <p:spPr>
          <a:xfrm>
            <a:off x="7625918" y="1690688"/>
            <a:ext cx="4048217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b="1" dirty="0"/>
              <a:t>Identify best practices and explore their potential implementation in different contexts</a:t>
            </a:r>
          </a:p>
        </p:txBody>
      </p:sp>
    </p:spTree>
    <p:extLst>
      <p:ext uri="{BB962C8B-B14F-4D97-AF65-F5344CB8AC3E}">
        <p14:creationId xmlns:p14="http://schemas.microsoft.com/office/powerpoint/2010/main" val="12549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8372-CA99-4CED-A05F-32EDE339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4BB53-68C8-488B-B27C-7347FBECE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2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latin typeface="Helvetica" pitchFamily="2" charset="0"/>
              </a:rPr>
              <a:t>Accessibility score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9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latin typeface="Helvetica" pitchFamily="2" charset="0"/>
              </a:rPr>
              <a:t>Accessibility score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9877E-A970-4ABC-9ACD-6B54C23D0832}"/>
              </a:ext>
            </a:extLst>
          </p:cNvPr>
          <p:cNvSpPr/>
          <p:nvPr/>
        </p:nvSpPr>
        <p:spPr>
          <a:xfrm>
            <a:off x="2473234" y="853440"/>
            <a:ext cx="7367451" cy="32657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5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Accessibility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788B5-4169-437E-8D52-6CE3838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741" y="1682051"/>
            <a:ext cx="8401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3: Uber's Hexagonal Hierarchical Spatial Index">
            <a:extLst>
              <a:ext uri="{FF2B5EF4-FFF2-40B4-BE49-F238E27FC236}">
                <a16:creationId xmlns:a16="http://schemas.microsoft.com/office/drawing/2014/main" id="{6C1101B4-952C-4E89-9475-8C69050A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00" y="4037295"/>
            <a:ext cx="652189" cy="6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0A5B-1770-4A7F-9DB7-ACB52EBB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37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06F88C-EAA8-49B0-B93E-419C70622809}"/>
              </a:ext>
            </a:extLst>
          </p:cNvPr>
          <p:cNvSpPr txBox="1">
            <a:spLocks/>
          </p:cNvSpPr>
          <p:nvPr/>
        </p:nvSpPr>
        <p:spPr>
          <a:xfrm>
            <a:off x="838200" y="18195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Research question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423ABA-DDA2-4613-9120-71E595DA1FBF}"/>
              </a:ext>
            </a:extLst>
          </p:cNvPr>
          <p:cNvSpPr txBox="1">
            <a:spLocks/>
          </p:cNvSpPr>
          <p:nvPr/>
        </p:nvSpPr>
        <p:spPr>
          <a:xfrm>
            <a:off x="838200" y="2908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390EEA-4B1E-4B1A-92C9-8D4BA6BF26FB}"/>
              </a:ext>
            </a:extLst>
          </p:cNvPr>
          <p:cNvSpPr txBox="1">
            <a:spLocks/>
          </p:cNvSpPr>
          <p:nvPr/>
        </p:nvSpPr>
        <p:spPr>
          <a:xfrm>
            <a:off x="838200" y="39978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8AD82-1564-4218-BAD9-80D521D48287}"/>
              </a:ext>
            </a:extLst>
          </p:cNvPr>
          <p:cNvSpPr txBox="1">
            <a:spLocks/>
          </p:cNvSpPr>
          <p:nvPr/>
        </p:nvSpPr>
        <p:spPr>
          <a:xfrm>
            <a:off x="838200" y="5086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62532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Accessibility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788B5-4169-437E-8D52-6CE3838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741" y="1682051"/>
            <a:ext cx="8401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407EB4-5294-4B9B-8932-944978D4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1" y="4261386"/>
            <a:ext cx="59245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3: Uber's Hexagonal Hierarchical Spatial Index">
            <a:extLst>
              <a:ext uri="{FF2B5EF4-FFF2-40B4-BE49-F238E27FC236}">
                <a16:creationId xmlns:a16="http://schemas.microsoft.com/office/drawing/2014/main" id="{6C1101B4-952C-4E89-9475-8C69050A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00" y="4037295"/>
            <a:ext cx="652189" cy="6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5r: Rapid Realistic Routing with R5 in R | Urban Demographics">
            <a:extLst>
              <a:ext uri="{FF2B5EF4-FFF2-40B4-BE49-F238E27FC236}">
                <a16:creationId xmlns:a16="http://schemas.microsoft.com/office/drawing/2014/main" id="{09BB573A-8265-4C9B-8E42-4316EA61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70" y="3987101"/>
            <a:ext cx="773734" cy="8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754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Morphometric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61BCD1B-24DC-4908-AC69-62743B75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97" y="1690688"/>
            <a:ext cx="8782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2DC0878-52A2-424B-804F-DEFDD723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9" y="3638746"/>
            <a:ext cx="6864813" cy="306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momepy documentation — momepy 0.5.3 documentation">
            <a:extLst>
              <a:ext uri="{FF2B5EF4-FFF2-40B4-BE49-F238E27FC236}">
                <a16:creationId xmlns:a16="http://schemas.microsoft.com/office/drawing/2014/main" id="{6E4F687F-AE83-481B-A86C-48A2280E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522" y="274753"/>
            <a:ext cx="1717375" cy="14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5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73BB2236-56BE-49D1-AEC2-492B55D40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87" y="-8951"/>
            <a:ext cx="6237827" cy="68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8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FEC7EEF5-1BBC-4CB7-B3CB-C76DE16BE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3"/>
            <a:ext cx="5725315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2"/>
            <a:ext cx="5725315" cy="64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2"/>
            <a:ext cx="5725315" cy="6443973"/>
          </a:xfrm>
          <a:prstGeom prst="rect">
            <a:avLst/>
          </a:prstGeo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D59561-8FEC-4865-A0B6-B84F400F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61" y="231465"/>
            <a:ext cx="5957397" cy="65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57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84C7-D0CB-4BEB-8975-02ACF1BA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9FB8C-09A1-4301-BD7D-C0C48B1D1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126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B70D456B-A707-460E-9E75-B0FA4307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83"/>
          <a:stretch/>
        </p:blipFill>
        <p:spPr>
          <a:xfrm>
            <a:off x="0" y="1108153"/>
            <a:ext cx="9877425" cy="54709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0AFA6A-3273-4804-B247-89AC11764A20}"/>
              </a:ext>
            </a:extLst>
          </p:cNvPr>
          <p:cNvSpPr txBox="1">
            <a:spLocks/>
          </p:cNvSpPr>
          <p:nvPr/>
        </p:nvSpPr>
        <p:spPr>
          <a:xfrm>
            <a:off x="451568" y="81280"/>
            <a:ext cx="38687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Helvetica" pitchFamily="2" charset="0"/>
              </a:rPr>
              <a:t>Access score adults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B850B8-355A-4AFE-85D6-A5619A421E51}"/>
              </a:ext>
            </a:extLst>
          </p:cNvPr>
          <p:cNvSpPr txBox="1">
            <a:spLocks/>
          </p:cNvSpPr>
          <p:nvPr/>
        </p:nvSpPr>
        <p:spPr>
          <a:xfrm>
            <a:off x="5236928" y="81279"/>
            <a:ext cx="41779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Helvetica" pitchFamily="2" charset="0"/>
              </a:rPr>
              <a:t>Access score seniors</a:t>
            </a:r>
          </a:p>
        </p:txBody>
      </p:sp>
      <p:pic>
        <p:nvPicPr>
          <p:cNvPr id="7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6FAFCF2F-D91D-4A23-80F0-A5E7ED50F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8" t="37024" b="35643"/>
          <a:stretch/>
        </p:blipFill>
        <p:spPr>
          <a:xfrm>
            <a:off x="9801224" y="2924175"/>
            <a:ext cx="21621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5A15E3-5C69-4EDB-A00C-E41463D16799}"/>
              </a:ext>
            </a:extLst>
          </p:cNvPr>
          <p:cNvGrpSpPr/>
          <p:nvPr/>
        </p:nvGrpSpPr>
        <p:grpSpPr>
          <a:xfrm>
            <a:off x="356809" y="1123101"/>
            <a:ext cx="11478382" cy="4611799"/>
            <a:chOff x="198119" y="643799"/>
            <a:chExt cx="11478382" cy="4611799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86047F8E-E89F-4D26-A091-3397A697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1602401"/>
              <a:ext cx="10905066" cy="3653197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A156A38-8111-43A7-8BD3-59EE16C3672C}"/>
                </a:ext>
              </a:extLst>
            </p:cNvPr>
            <p:cNvSpPr txBox="1">
              <a:spLocks/>
            </p:cNvSpPr>
            <p:nvPr/>
          </p:nvSpPr>
          <p:spPr>
            <a:xfrm>
              <a:off x="198119" y="717822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Width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820B401-12B8-48E5-852D-85B9747C78AC}"/>
                </a:ext>
              </a:extLst>
            </p:cNvPr>
            <p:cNvSpPr txBox="1">
              <a:spLocks/>
            </p:cNvSpPr>
            <p:nvPr/>
          </p:nvSpPr>
          <p:spPr>
            <a:xfrm>
              <a:off x="4066902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Width deviation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037A765-A402-4F4D-BCDB-CB82D2BDA896}"/>
                </a:ext>
              </a:extLst>
            </p:cNvPr>
            <p:cNvSpPr txBox="1">
              <a:spLocks/>
            </p:cNvSpPr>
            <p:nvPr/>
          </p:nvSpPr>
          <p:spPr>
            <a:xfrm>
              <a:off x="7807718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Openness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43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169C6D-7AED-4A16-A471-C3BED211630B}"/>
              </a:ext>
            </a:extLst>
          </p:cNvPr>
          <p:cNvGrpSpPr/>
          <p:nvPr/>
        </p:nvGrpSpPr>
        <p:grpSpPr>
          <a:xfrm>
            <a:off x="643467" y="295499"/>
            <a:ext cx="10905066" cy="6267003"/>
            <a:chOff x="737735" y="463298"/>
            <a:chExt cx="10905066" cy="6267003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4096350-5561-43D2-999E-1FE8E49CF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35" y="1277768"/>
              <a:ext cx="10905066" cy="5452533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559B485-592E-4B10-AB7D-CB83960235A7}"/>
                </a:ext>
              </a:extLst>
            </p:cNvPr>
            <p:cNvSpPr txBox="1">
              <a:spLocks/>
            </p:cNvSpPr>
            <p:nvPr/>
          </p:nvSpPr>
          <p:spPr>
            <a:xfrm>
              <a:off x="952262" y="463298"/>
              <a:ext cx="461583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Inter-building distance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541953B-0D33-4DC7-AC55-40DEB1FBA0D5}"/>
                </a:ext>
              </a:extLst>
            </p:cNvPr>
            <p:cNvSpPr txBox="1">
              <a:spLocks/>
            </p:cNvSpPr>
            <p:nvPr/>
          </p:nvSpPr>
          <p:spPr>
            <a:xfrm>
              <a:off x="7249368" y="463298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Adjacency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18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9DA3-541E-494B-8BB2-9988E37F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 &amp; urban 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06A33-E9A9-4BFD-A6DF-E2E52F934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785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689972F-269C-4965-B971-120EDBB5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"/>
          <a:stretch/>
        </p:blipFill>
        <p:spPr>
          <a:xfrm>
            <a:off x="2889998" y="0"/>
            <a:ext cx="5678967" cy="6990558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0AF51A5-E1B1-409A-9FCB-10054E70C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9" t="174" r="-116" b="89104"/>
          <a:stretch/>
        </p:blipFill>
        <p:spPr>
          <a:xfrm>
            <a:off x="8861195" y="2356701"/>
            <a:ext cx="1498862" cy="27836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75116C-E0F1-452E-8E9A-689ED68921F4}"/>
              </a:ext>
            </a:extLst>
          </p:cNvPr>
          <p:cNvSpPr txBox="1">
            <a:spLocks/>
          </p:cNvSpPr>
          <p:nvPr/>
        </p:nvSpPr>
        <p:spPr>
          <a:xfrm>
            <a:off x="0" y="367504"/>
            <a:ext cx="46158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latin typeface="Helvetica" pitchFamily="2" charset="0"/>
              </a:rPr>
              <a:t>Urban typologies</a:t>
            </a:r>
          </a:p>
        </p:txBody>
      </p:sp>
    </p:spTree>
    <p:extLst>
      <p:ext uri="{BB962C8B-B14F-4D97-AF65-F5344CB8AC3E}">
        <p14:creationId xmlns:p14="http://schemas.microsoft.com/office/powerpoint/2010/main" val="1993758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98E2-7F29-4AC2-93B3-7E118F42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0DFB-DBBC-4885-BDE3-740E92332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55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After a very preliminary exploration, results suggest there is a relationship between accessibility and certain morphometric characters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latin typeface="Helvetica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Hexagonal tessellation can be a useful tool to standardise analyses across multiple study areas.</a:t>
            </a:r>
          </a:p>
        </p:txBody>
      </p:sp>
    </p:spTree>
    <p:extLst>
      <p:ext uri="{BB962C8B-B14F-4D97-AF65-F5344CB8AC3E}">
        <p14:creationId xmlns:p14="http://schemas.microsoft.com/office/powerpoint/2010/main" val="112985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GWR to quantify relationships between accessibility and urban 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Incorporate amenities as destinations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Assign weights to amenities based on demographic profiles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Socioeconomic &amp; land use variables - </a:t>
            </a:r>
            <a:r>
              <a:rPr lang="en-GB" dirty="0" err="1">
                <a:latin typeface="Helvetica" pitchFamily="2" charset="0"/>
              </a:rPr>
              <a:t>Dasymetric</a:t>
            </a:r>
            <a:r>
              <a:rPr lang="en-GB" dirty="0">
                <a:latin typeface="Helvetica" pitchFamily="2" charset="0"/>
              </a:rPr>
              <a:t> population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Deep learning for urban tissue simulation</a:t>
            </a:r>
          </a:p>
        </p:txBody>
      </p:sp>
    </p:spTree>
    <p:extLst>
      <p:ext uri="{BB962C8B-B14F-4D97-AF65-F5344CB8AC3E}">
        <p14:creationId xmlns:p14="http://schemas.microsoft.com/office/powerpoint/2010/main" val="217754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C64505-A742-41FF-8D06-04A4220C7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3586"/>
            <a:ext cx="9144000" cy="2387600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325EA4E-5281-477C-9C93-8D24086B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64" y="1514249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1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36B-E569-4028-BA4A-48C47932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1C94-6D6B-4B4E-BD68-0116ED1B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>
                <a:solidFill>
                  <a:srgbClr val="000000"/>
                </a:solidFill>
                <a:effectLst/>
                <a:latin typeface="inherit"/>
              </a:rPr>
              <a:t>Accessibility </a:t>
            </a:r>
            <a:r>
              <a:rPr lang="en-GB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 the ease with which opportunities can be reached from an origin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[1]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24858-F230-49BD-A8E6-0A4DB0E65368}"/>
              </a:ext>
            </a:extLst>
          </p:cNvPr>
          <p:cNvSpPr txBox="1"/>
          <p:nvPr/>
        </p:nvSpPr>
        <p:spPr>
          <a:xfrm>
            <a:off x="989666" y="5946130"/>
            <a:ext cx="10813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[1] </a:t>
            </a:r>
            <a:r>
              <a:rPr lang="en-GB" sz="12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Páez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A., Scott, D.M. and </a:t>
            </a:r>
            <a:r>
              <a:rPr lang="en-GB" sz="12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Morency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C., 2012. Measuring accessibility: positive and normative implementations of various accessibility indicators. </a:t>
            </a:r>
            <a:r>
              <a:rPr lang="en-GB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Journal of Transport Geography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GB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25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pp.141-153.</a:t>
            </a:r>
            <a:endParaRPr lang="en-GB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0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E60A-3EFA-419D-A9BC-0BE3424B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form</a:t>
            </a:r>
          </a:p>
        </p:txBody>
      </p:sp>
      <p:pic>
        <p:nvPicPr>
          <p:cNvPr id="4" name="Picture 3" descr="A picture containing fence, keyboard, surrounded, grate&#10;&#10;Description automatically generated">
            <a:extLst>
              <a:ext uri="{FF2B5EF4-FFF2-40B4-BE49-F238E27FC236}">
                <a16:creationId xmlns:a16="http://schemas.microsoft.com/office/drawing/2014/main" id="{5C3BE9B8-D2FE-4A1C-8829-68282594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3" y="1476542"/>
            <a:ext cx="10333473" cy="52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scover the Eixample - Barcelona Sun &amp; Segway">
            <a:extLst>
              <a:ext uri="{FF2B5EF4-FFF2-40B4-BE49-F238E27FC236}">
                <a16:creationId xmlns:a16="http://schemas.microsoft.com/office/drawing/2014/main" id="{5F1E6D03-6615-489F-AD2C-9080320F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" b="15021"/>
          <a:stretch/>
        </p:blipFill>
        <p:spPr bwMode="auto">
          <a:xfrm>
            <a:off x="0" y="0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B42CF-9543-4009-98B1-2F68B7FB8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6" t="25562" r="7930"/>
          <a:stretch/>
        </p:blipFill>
        <p:spPr bwMode="auto">
          <a:xfrm>
            <a:off x="6096000" y="-11404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E4143-78E4-40B2-AE13-4F13EFB3B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86" r="12241" b="9505"/>
          <a:stretch/>
        </p:blipFill>
        <p:spPr>
          <a:xfrm>
            <a:off x="3014" y="3406192"/>
            <a:ext cx="6096000" cy="3463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57A07-9C26-4BE6-8E07-AA5F30077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464" y="3417596"/>
            <a:ext cx="6101508" cy="34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B373-73E4-4845-ACF4-BC02E9FB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DC6F-DF9D-4A8E-BC54-7682E6866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15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E663B5-9726-40AA-9F4E-9E5B7B6E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CFEC7-1DD6-49B0-8F41-61378031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does an accessible city look like to different people?</a:t>
            </a:r>
          </a:p>
        </p:txBody>
      </p:sp>
    </p:spTree>
    <p:extLst>
      <p:ext uri="{BB962C8B-B14F-4D97-AF65-F5344CB8AC3E}">
        <p14:creationId xmlns:p14="http://schemas.microsoft.com/office/powerpoint/2010/main" val="144000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1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ourful_custom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0D3C5C0F8E1143970D88C0AF897189" ma:contentTypeVersion="14" ma:contentTypeDescription="Create a new document." ma:contentTypeScope="" ma:versionID="fbba9c671b5306a4ecbc3a89594655b1">
  <xsd:schema xmlns:xsd="http://www.w3.org/2001/XMLSchema" xmlns:xs="http://www.w3.org/2001/XMLSchema" xmlns:p="http://schemas.microsoft.com/office/2006/metadata/properties" xmlns:ns3="f74ceb20-9f61-4762-a067-642621c20cb7" xmlns:ns4="92d2ebf6-54a5-463b-a109-4526c019e380" targetNamespace="http://schemas.microsoft.com/office/2006/metadata/properties" ma:root="true" ma:fieldsID="91de7053f479adf5fa829438037a8c9f" ns3:_="" ns4:_="">
    <xsd:import namespace="f74ceb20-9f61-4762-a067-642621c20cb7"/>
    <xsd:import namespace="92d2ebf6-54a5-463b-a109-4526c019e3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4ceb20-9f61-4762-a067-642621c20c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2ebf6-54a5-463b-a109-4526c019e38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2385B-C938-4A0F-A8DC-78599DA9D3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4ceb20-9f61-4762-a067-642621c20cb7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1F85B5-028A-4B5E-9C9A-FFA90198AC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84A890-5B45-483B-8EFF-4AE36DA05A96}">
  <ds:schemaRefs>
    <ds:schemaRef ds:uri="http://purl.org/dc/terms/"/>
    <ds:schemaRef ds:uri="http://schemas.openxmlformats.org/package/2006/metadata/core-properties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74ceb20-9f61-4762-a067-642621c20cb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281</Words>
  <Application>Microsoft Office PowerPoint</Application>
  <PresentationFormat>Widescreen</PresentationFormat>
  <Paragraphs>63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Helvetica</vt:lpstr>
      <vt:lpstr>inherit</vt:lpstr>
      <vt:lpstr>Open Sans</vt:lpstr>
      <vt:lpstr>Office Theme</vt:lpstr>
      <vt:lpstr>Cities in shape:</vt:lpstr>
      <vt:lpstr>Introduction</vt:lpstr>
      <vt:lpstr>Accessibility &amp; urban form</vt:lpstr>
      <vt:lpstr>Accessibility</vt:lpstr>
      <vt:lpstr>Urban form</vt:lpstr>
      <vt:lpstr>PowerPoint Presentation</vt:lpstr>
      <vt:lpstr>Research question</vt:lpstr>
      <vt:lpstr>Research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</vt:lpstr>
      <vt:lpstr>Research question</vt:lpstr>
      <vt:lpstr>Methods</vt:lpstr>
      <vt:lpstr>PowerPoint Presentation</vt:lpstr>
      <vt:lpstr>PowerPoint Presentation</vt:lpstr>
      <vt:lpstr>Methods – Accessibility score</vt:lpstr>
      <vt:lpstr>Methods – Accessibility score</vt:lpstr>
      <vt:lpstr>Methods – Morphometric analysis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Conclusions &amp; future work</vt:lpstr>
      <vt:lpstr>Conclusions &amp; future work</vt:lpstr>
      <vt:lpstr>Conclusions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Peiret-Garcia (PGR)</dc:creator>
  <cp:lastModifiedBy>Clara Peiret-Garcia (PGR)</cp:lastModifiedBy>
  <cp:revision>11</cp:revision>
  <dcterms:created xsi:type="dcterms:W3CDTF">2022-06-08T11:16:16Z</dcterms:created>
  <dcterms:modified xsi:type="dcterms:W3CDTF">2022-06-14T14:56:24Z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0x010100080D3C5C0F8E1143970D88C0AF897189</vt:lpwstr>
  </property>
</Properties>
</file>